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9" r:id="rId4"/>
    <p:sldId id="265" r:id="rId5"/>
    <p:sldId id="268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05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71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09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22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86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32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67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38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17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83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61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89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0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717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23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47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53F4-373A-450B-A890-6C1579F967B1}" type="datetimeFigureOut">
              <a:rPr lang="en-AU" smtClean="0"/>
              <a:t>17/08/2017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155BD6-A503-4483-907B-976D77D565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5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D751-3F8D-4C11-A90C-6C9E5FE3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25" y="1020902"/>
            <a:ext cx="8596668" cy="4916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400" b="1" dirty="0"/>
              <a:t>TASK:</a:t>
            </a:r>
          </a:p>
          <a:p>
            <a:pPr marL="0" indent="0">
              <a:buNone/>
            </a:pP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Create a resource to present to our network that applies your understanding of the readings to one </a:t>
            </a:r>
            <a:r>
              <a:rPr lang="en-AU" sz="2000" u="sng" dirty="0"/>
              <a:t>KLA of your choice.</a:t>
            </a:r>
            <a:r>
              <a:rPr lang="en-AU" sz="2000" dirty="0"/>
              <a:t>  </a:t>
            </a:r>
          </a:p>
          <a:p>
            <a:pPr marL="0" indent="0">
              <a:buNone/>
            </a:pPr>
            <a:r>
              <a:rPr lang="en-AU" sz="2000" dirty="0"/>
              <a:t>I</a:t>
            </a:r>
            <a:r>
              <a:rPr lang="en-AU" sz="2000" i="1" dirty="0"/>
              <a:t>f you were presenting to the teachers of Oakhill Drive;</a:t>
            </a:r>
          </a:p>
          <a:p>
            <a:pPr>
              <a:buFontTx/>
              <a:buChar char="-"/>
            </a:pPr>
            <a:r>
              <a:rPr lang="en-AU" sz="2000" i="1" dirty="0"/>
              <a:t>What are the </a:t>
            </a:r>
            <a:r>
              <a:rPr lang="en-AU" sz="2000" i="1" u="sng" dirty="0"/>
              <a:t>key messages </a:t>
            </a:r>
            <a:r>
              <a:rPr lang="en-AU" sz="2000" i="1" dirty="0"/>
              <a:t>you would give them</a:t>
            </a:r>
          </a:p>
          <a:p>
            <a:pPr>
              <a:buFontTx/>
              <a:buChar char="-"/>
            </a:pPr>
            <a:r>
              <a:rPr lang="en-AU" sz="2000" i="1" dirty="0"/>
              <a:t>What are the </a:t>
            </a:r>
            <a:r>
              <a:rPr lang="en-AU" sz="2000" i="1" u="sng" dirty="0"/>
              <a:t>strategies</a:t>
            </a:r>
            <a:r>
              <a:rPr lang="en-AU" sz="2000" i="1" dirty="0"/>
              <a:t> would you suggest they try in your selected KLA as their first few steps in implementing this problem of practice.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8328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35F2-DBBE-48B5-B5FC-A22D9229E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Dural IR Network</a:t>
            </a:r>
            <a:br>
              <a:rPr lang="en-AU" dirty="0"/>
            </a:br>
            <a:r>
              <a:rPr lang="en-AU" sz="2800" dirty="0"/>
              <a:t>ODPS - 27th &amp; 28th July 2017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24173-51A1-4E6A-850A-929F52FF3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Donna Harris, Claire Eiffert, Liesl Stevens and Rob Ernstiens</a:t>
            </a:r>
          </a:p>
        </p:txBody>
      </p:sp>
    </p:spTree>
    <p:extLst>
      <p:ext uri="{BB962C8B-B14F-4D97-AF65-F5344CB8AC3E}">
        <p14:creationId xmlns:p14="http://schemas.microsoft.com/office/powerpoint/2010/main" val="16250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34CD17-02D5-4225-BA51-CDACACE85A6F}"/>
              </a:ext>
            </a:extLst>
          </p:cNvPr>
          <p:cNvSpPr/>
          <p:nvPr/>
        </p:nvSpPr>
        <p:spPr>
          <a:xfrm>
            <a:off x="7903267" y="369039"/>
            <a:ext cx="4048540" cy="26023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C00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0460AF-9011-4051-A69E-45AF4B80359F}"/>
              </a:ext>
            </a:extLst>
          </p:cNvPr>
          <p:cNvSpPr/>
          <p:nvPr/>
        </p:nvSpPr>
        <p:spPr>
          <a:xfrm>
            <a:off x="3392557" y="4245401"/>
            <a:ext cx="4598504" cy="26023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96B3F2-93F9-4AB4-BA0D-5006411154B1}"/>
              </a:ext>
            </a:extLst>
          </p:cNvPr>
          <p:cNvSpPr/>
          <p:nvPr/>
        </p:nvSpPr>
        <p:spPr>
          <a:xfrm>
            <a:off x="114299" y="268175"/>
            <a:ext cx="3743739" cy="26023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4FDD66-55D8-4853-A526-3F21F4E38B02}"/>
              </a:ext>
            </a:extLst>
          </p:cNvPr>
          <p:cNvGrpSpPr/>
          <p:nvPr/>
        </p:nvGrpSpPr>
        <p:grpSpPr>
          <a:xfrm>
            <a:off x="4187687" y="2015336"/>
            <a:ext cx="3180522" cy="1563757"/>
            <a:chOff x="3882886" y="2158424"/>
            <a:chExt cx="3180522" cy="156375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82FFCE-D287-4F95-90E0-B106BB03A273}"/>
                </a:ext>
              </a:extLst>
            </p:cNvPr>
            <p:cNvSpPr/>
            <p:nvPr/>
          </p:nvSpPr>
          <p:spPr>
            <a:xfrm>
              <a:off x="4008782" y="2158424"/>
              <a:ext cx="2928730" cy="1563757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927F5E8-E874-4B44-9C5D-DCC5C6540668}"/>
                </a:ext>
              </a:extLst>
            </p:cNvPr>
            <p:cNvSpPr txBox="1"/>
            <p:nvPr/>
          </p:nvSpPr>
          <p:spPr>
            <a:xfrm>
              <a:off x="3882886" y="2312620"/>
              <a:ext cx="31805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b="1" dirty="0"/>
                <a:t>Substantive Communication  </a:t>
              </a:r>
            </a:p>
            <a:p>
              <a:pPr algn="ctr"/>
              <a:r>
                <a:rPr lang="en-AU" sz="2400" b="1" dirty="0"/>
                <a:t>in Mathematics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6305E8B-4686-4F28-912B-BFFD5BCFDA4E}"/>
              </a:ext>
            </a:extLst>
          </p:cNvPr>
          <p:cNvSpPr txBox="1"/>
          <p:nvPr/>
        </p:nvSpPr>
        <p:spPr>
          <a:xfrm>
            <a:off x="142458" y="320350"/>
            <a:ext cx="38961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u="sng" dirty="0"/>
              <a:t>Feels Like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pPr marL="285750" indent="-285750">
              <a:buFontTx/>
              <a:buChar char="-"/>
            </a:pPr>
            <a:r>
              <a:rPr lang="en-AU" dirty="0"/>
              <a:t>Can be chaotic and busy</a:t>
            </a:r>
          </a:p>
          <a:p>
            <a:pPr marL="285750" indent="-285750">
              <a:buFontTx/>
              <a:buChar char="-"/>
            </a:pPr>
            <a:r>
              <a:rPr lang="en-AU" dirty="0"/>
              <a:t>Natural flow</a:t>
            </a:r>
          </a:p>
          <a:p>
            <a:pPr marL="285750" indent="-285750">
              <a:buFontTx/>
              <a:buChar char="-"/>
            </a:pPr>
            <a:r>
              <a:rPr lang="en-AU" dirty="0"/>
              <a:t>Student guided</a:t>
            </a:r>
          </a:p>
          <a:p>
            <a:pPr marL="285750" indent="-285750">
              <a:buFontTx/>
              <a:buChar char="-"/>
            </a:pPr>
            <a:r>
              <a:rPr lang="en-AU" dirty="0"/>
              <a:t>Teacher driving focus</a:t>
            </a:r>
          </a:p>
          <a:p>
            <a:pPr marL="285750" indent="-285750">
              <a:buFontTx/>
              <a:buChar char="-"/>
            </a:pPr>
            <a:r>
              <a:rPr lang="en-AU" dirty="0"/>
              <a:t>Every student valued </a:t>
            </a:r>
          </a:p>
          <a:p>
            <a:pPr marL="285750" indent="-285750">
              <a:buFontTx/>
              <a:buChar char="-"/>
            </a:pPr>
            <a:r>
              <a:rPr lang="en-AU" dirty="0"/>
              <a:t>Concrete materials</a:t>
            </a:r>
          </a:p>
          <a:p>
            <a:pPr marL="285750" indent="-285750">
              <a:buFontTx/>
              <a:buChar char="-"/>
            </a:pP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F35DF-F14E-4185-BFA2-17AACBFEC8FD}"/>
              </a:ext>
            </a:extLst>
          </p:cNvPr>
          <p:cNvSpPr txBox="1"/>
          <p:nvPr/>
        </p:nvSpPr>
        <p:spPr>
          <a:xfrm>
            <a:off x="3515137" y="4245401"/>
            <a:ext cx="46283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u="sng" dirty="0"/>
              <a:t>Sounds Like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pPr marL="285750" indent="-285750">
              <a:buFontTx/>
              <a:buChar char="-"/>
            </a:pPr>
            <a:r>
              <a:rPr lang="en-AU" dirty="0"/>
              <a:t>Loud</a:t>
            </a:r>
          </a:p>
          <a:p>
            <a:pPr marL="285750" indent="-285750">
              <a:buFontTx/>
              <a:buChar char="-"/>
            </a:pPr>
            <a:r>
              <a:rPr lang="en-AU" dirty="0"/>
              <a:t>Questioning</a:t>
            </a:r>
          </a:p>
          <a:p>
            <a:pPr marL="285750" indent="-285750">
              <a:buFontTx/>
              <a:buChar char="-"/>
            </a:pPr>
            <a:r>
              <a:rPr lang="en-AU" dirty="0"/>
              <a:t>Talk time</a:t>
            </a:r>
          </a:p>
          <a:p>
            <a:pPr marL="285750" indent="-285750">
              <a:buFontTx/>
              <a:buChar char="-"/>
            </a:pPr>
            <a:r>
              <a:rPr lang="en-AU" dirty="0"/>
              <a:t>Lots of process and mathematical talk</a:t>
            </a:r>
          </a:p>
          <a:p>
            <a:pPr marL="285750" indent="-285750">
              <a:buFontTx/>
              <a:buChar char="-"/>
            </a:pPr>
            <a:r>
              <a:rPr lang="en-AU" dirty="0"/>
              <a:t>Working Mathematically</a:t>
            </a:r>
          </a:p>
          <a:p>
            <a:pPr marL="285750" indent="-285750">
              <a:buFontTx/>
              <a:buChar char="-"/>
            </a:pPr>
            <a:r>
              <a:rPr lang="en-AU" dirty="0"/>
              <a:t>Genuine interest in students ideas</a:t>
            </a:r>
            <a:br>
              <a:rPr lang="en-AU" dirty="0"/>
            </a:br>
            <a:r>
              <a:rPr lang="en-AU" dirty="0"/>
              <a:t> and contributions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8EAB5F-C471-48FE-A518-1D2F530F3287}"/>
              </a:ext>
            </a:extLst>
          </p:cNvPr>
          <p:cNvSpPr txBox="1"/>
          <p:nvPr/>
        </p:nvSpPr>
        <p:spPr>
          <a:xfrm>
            <a:off x="7991061" y="469901"/>
            <a:ext cx="40485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u="sng" dirty="0"/>
              <a:t>Looks Like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pPr marL="285750" indent="-285750">
              <a:buFontTx/>
              <a:buChar char="-"/>
            </a:pPr>
            <a:r>
              <a:rPr lang="en-AU" dirty="0"/>
              <a:t>Wait time</a:t>
            </a:r>
          </a:p>
          <a:p>
            <a:pPr marL="285750" indent="-285750">
              <a:buFontTx/>
              <a:buChar char="-"/>
            </a:pPr>
            <a:r>
              <a:rPr lang="en-AU" dirty="0"/>
              <a:t>Listening, hearing and responding</a:t>
            </a:r>
          </a:p>
          <a:p>
            <a:pPr marL="285750" indent="-285750">
              <a:buFontTx/>
              <a:buChar char="-"/>
            </a:pPr>
            <a:r>
              <a:rPr lang="en-AU" dirty="0"/>
              <a:t>Constructive</a:t>
            </a:r>
          </a:p>
          <a:p>
            <a:pPr marL="285750" indent="-285750">
              <a:buFontTx/>
              <a:buChar char="-"/>
            </a:pPr>
            <a:r>
              <a:rPr lang="en-AU" dirty="0"/>
              <a:t>Peer building</a:t>
            </a:r>
          </a:p>
          <a:p>
            <a:pPr marL="285750" indent="-285750">
              <a:buFontTx/>
              <a:buChar char="-"/>
            </a:pPr>
            <a:r>
              <a:rPr lang="en-AU" dirty="0"/>
              <a:t>Inclusive</a:t>
            </a:r>
          </a:p>
          <a:p>
            <a:pPr marL="285750" indent="-285750">
              <a:buFontTx/>
              <a:buChar char="-"/>
            </a:pPr>
            <a:endParaRPr lang="en-AU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B4E8A4-A25A-4976-B65A-999F7C1A8F14}"/>
              </a:ext>
            </a:extLst>
          </p:cNvPr>
          <p:cNvCxnSpPr>
            <a:cxnSpLocks/>
            <a:stCxn id="12" idx="3"/>
            <a:endCxn id="6" idx="1"/>
          </p:cNvCxnSpPr>
          <p:nvPr/>
        </p:nvCxnSpPr>
        <p:spPr>
          <a:xfrm>
            <a:off x="3858038" y="1569367"/>
            <a:ext cx="455545" cy="122784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E5C0DA7-18CC-461A-83F7-E97AF0070748}"/>
              </a:ext>
            </a:extLst>
          </p:cNvPr>
          <p:cNvCxnSpPr>
            <a:cxnSpLocks/>
          </p:cNvCxnSpPr>
          <p:nvPr/>
        </p:nvCxnSpPr>
        <p:spPr>
          <a:xfrm flipV="1">
            <a:off x="7205041" y="1813610"/>
            <a:ext cx="698226" cy="105694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5ADE7FA-CE3B-449E-9414-32417606E4B6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777948" y="3579093"/>
            <a:ext cx="0" cy="6663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ear clipart">
            <a:extLst>
              <a:ext uri="{FF2B5EF4-FFF2-40B4-BE49-F238E27FC236}">
                <a16:creationId xmlns:a16="http://schemas.microsoft.com/office/drawing/2014/main" id="{84EE70EB-4B33-4934-BB24-884E8777F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229" y="3816735"/>
            <a:ext cx="1339850" cy="159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and clipart">
            <a:extLst>
              <a:ext uri="{FF2B5EF4-FFF2-40B4-BE49-F238E27FC236}">
                <a16:creationId xmlns:a16="http://schemas.microsoft.com/office/drawing/2014/main" id="{A84AB1CE-687D-4677-9E37-2472D714D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92" y="118624"/>
            <a:ext cx="1121258" cy="144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ye clipart">
            <a:extLst>
              <a:ext uri="{FF2B5EF4-FFF2-40B4-BE49-F238E27FC236}">
                <a16:creationId xmlns:a16="http://schemas.microsoft.com/office/drawing/2014/main" id="{30045CD5-BAE6-4938-9A45-F85E2A3B5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375" y="1886036"/>
            <a:ext cx="2081213" cy="182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9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21F2-529B-4795-8362-0660614A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795404" cy="1320800"/>
          </a:xfrm>
        </p:spPr>
        <p:txBody>
          <a:bodyPr/>
          <a:lstStyle/>
          <a:p>
            <a:r>
              <a:rPr lang="en-AU" dirty="0"/>
              <a:t>Substantive Communication </a:t>
            </a:r>
            <a:br>
              <a:rPr lang="en-AU" dirty="0"/>
            </a:br>
            <a:r>
              <a:rPr lang="en-AU" dirty="0"/>
              <a:t>in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91EA6-DFD3-43FF-89F4-C6981E0FF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780991" cy="4341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dirty="0"/>
              <a:t>What I would expect to see;</a:t>
            </a:r>
          </a:p>
          <a:p>
            <a:r>
              <a:rPr lang="en-AU" dirty="0"/>
              <a:t>Loud classroom atmosphere</a:t>
            </a:r>
          </a:p>
          <a:p>
            <a:r>
              <a:rPr lang="en-AU" dirty="0"/>
              <a:t>Teacher vacating the floor </a:t>
            </a:r>
            <a:r>
              <a:rPr lang="en-AU" dirty="0">
                <a:sym typeface="Wingdings" panose="05000000000000000000" pitchFamily="2" charset="2"/>
              </a:rPr>
              <a:t> Dialogic Practice</a:t>
            </a:r>
            <a:endParaRPr lang="en-AU" dirty="0"/>
          </a:p>
          <a:p>
            <a:r>
              <a:rPr lang="en-AU" dirty="0"/>
              <a:t>Students leading the discussion</a:t>
            </a:r>
          </a:p>
          <a:p>
            <a:r>
              <a:rPr lang="en-AU" dirty="0"/>
              <a:t>Teacher uses guided questions to maintain the focus</a:t>
            </a:r>
          </a:p>
          <a:p>
            <a:r>
              <a:rPr lang="en-AU" dirty="0"/>
              <a:t>Student engaged</a:t>
            </a:r>
          </a:p>
          <a:p>
            <a:r>
              <a:rPr lang="en-AU" dirty="0"/>
              <a:t>Teacher modelling effective and responsive listening</a:t>
            </a:r>
          </a:p>
          <a:p>
            <a:r>
              <a:rPr lang="en-AU" b="1" i="1" dirty="0"/>
              <a:t>Working Mathematically </a:t>
            </a:r>
            <a:r>
              <a:rPr lang="en-AU" b="1" i="1" dirty="0">
                <a:sym typeface="Wingdings" panose="05000000000000000000" pitchFamily="2" charset="2"/>
              </a:rPr>
              <a:t> </a:t>
            </a:r>
            <a:r>
              <a:rPr lang="en-AU" b="1" i="1" dirty="0"/>
              <a:t>Process talk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sz="2800" dirty="0"/>
              <a:t>How do we get there?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61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1316-27BB-4E12-B6BD-D94DD097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D2D71-C114-41BA-A7AF-3535CED48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520"/>
            <a:ext cx="9209616" cy="4564268"/>
          </a:xfrm>
        </p:spPr>
        <p:txBody>
          <a:bodyPr>
            <a:normAutofit/>
          </a:bodyPr>
          <a:lstStyle/>
          <a:p>
            <a:r>
              <a:rPr lang="en-AU" sz="2000" b="1" dirty="0"/>
              <a:t>Focus question </a:t>
            </a:r>
            <a:r>
              <a:rPr lang="en-AU" sz="2000" dirty="0"/>
              <a:t>from teacher to drive conversation</a:t>
            </a:r>
          </a:p>
          <a:p>
            <a:r>
              <a:rPr lang="en-AU" sz="2000" dirty="0"/>
              <a:t>Questions not statements</a:t>
            </a:r>
          </a:p>
          <a:p>
            <a:r>
              <a:rPr lang="en-AU" sz="2000" b="1" dirty="0"/>
              <a:t>Model</a:t>
            </a:r>
            <a:r>
              <a:rPr lang="en-AU" sz="2000" dirty="0"/>
              <a:t> how to </a:t>
            </a:r>
            <a:r>
              <a:rPr lang="en-AU" sz="2000" u="sng" dirty="0"/>
              <a:t>listen</a:t>
            </a:r>
            <a:r>
              <a:rPr lang="en-AU" sz="2000" dirty="0"/>
              <a:t> and </a:t>
            </a:r>
            <a:r>
              <a:rPr lang="en-AU" sz="2000" u="sng" dirty="0"/>
              <a:t>respond;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“Am I really listening?”</a:t>
            </a:r>
            <a:br>
              <a:rPr lang="en-AU" sz="2000" dirty="0"/>
            </a:br>
            <a:r>
              <a:rPr lang="en-AU" sz="2000" dirty="0"/>
              <a:t>“Are my questions responsive?”</a:t>
            </a:r>
            <a:br>
              <a:rPr lang="en-AU" sz="2000" dirty="0"/>
            </a:br>
            <a:r>
              <a:rPr lang="en-AU" sz="2000" dirty="0"/>
              <a:t>“Are we sustaining the question?”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Stimulus to reinforce or scaffold to direct the communication;</a:t>
            </a:r>
            <a:br>
              <a:rPr lang="en-AU" sz="2000" dirty="0"/>
            </a:br>
            <a:r>
              <a:rPr lang="en-AU" sz="2000" dirty="0"/>
              <a:t>- RUCSAC</a:t>
            </a:r>
            <a:br>
              <a:rPr lang="en-AU" sz="2000" dirty="0"/>
            </a:br>
            <a:r>
              <a:rPr lang="en-AU" sz="2000" dirty="0"/>
              <a:t>- Eye to eye, knee to knee</a:t>
            </a:r>
            <a:br>
              <a:rPr lang="en-AU" sz="2000" dirty="0"/>
            </a:br>
            <a:r>
              <a:rPr lang="en-AU" sz="2000" dirty="0"/>
              <a:t>- Think, pair, share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A03F503-71FC-4AFF-BA48-D55A057E3F5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17160" y="295285"/>
            <a:ext cx="2896271" cy="600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24F0143-B7AB-4672-AEDA-8C017812A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941406"/>
              </p:ext>
            </p:extLst>
          </p:nvPr>
        </p:nvGraphicFramePr>
        <p:xfrm>
          <a:off x="406400" y="717550"/>
          <a:ext cx="9042400" cy="5745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200">
                  <a:extLst>
                    <a:ext uri="{9D8B030D-6E8A-4147-A177-3AD203B41FA5}">
                      <a16:colId xmlns:a16="http://schemas.microsoft.com/office/drawing/2014/main" val="2745926898"/>
                    </a:ext>
                  </a:extLst>
                </a:gridCol>
                <a:gridCol w="4521200">
                  <a:extLst>
                    <a:ext uri="{9D8B030D-6E8A-4147-A177-3AD203B41FA5}">
                      <a16:colId xmlns:a16="http://schemas.microsoft.com/office/drawing/2014/main" val="74217133"/>
                    </a:ext>
                  </a:extLst>
                </a:gridCol>
              </a:tblGrid>
              <a:tr h="497862">
                <a:tc>
                  <a:txBody>
                    <a:bodyPr/>
                    <a:lstStyle/>
                    <a:p>
                      <a:r>
                        <a:rPr lang="en-AU" sz="2800" dirty="0"/>
                        <a:t>Teach them how to </a:t>
                      </a:r>
                      <a:r>
                        <a:rPr lang="en-AU" sz="2800" b="1" dirty="0"/>
                        <a:t>TALK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/>
                        <a:t>Teach them how to </a:t>
                      </a:r>
                      <a:r>
                        <a:rPr lang="en-AU" sz="2800" b="1" dirty="0"/>
                        <a:t>LISTEN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01231"/>
                  </a:ext>
                </a:extLst>
              </a:tr>
              <a:tr h="41878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i="1" u="sng" dirty="0"/>
                        <a:t>Question Formulation Technique:</a:t>
                      </a:r>
                      <a:r>
                        <a:rPr lang="en-AU" sz="2000" dirty="0"/>
                        <a:t> </a:t>
                      </a:r>
                      <a:br>
                        <a:rPr lang="en-AU" sz="2000" dirty="0"/>
                      </a:br>
                      <a:r>
                        <a:rPr lang="en-AU" sz="2000" dirty="0"/>
                        <a:t>Robust tool for promoting greater student engagement and deeper learning</a:t>
                      </a:r>
                      <a:br>
                        <a:rPr lang="en-AU" sz="2000" dirty="0"/>
                      </a:b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Think alouds from teacher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Model how to effectively ask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Sentence starters </a:t>
                      </a:r>
                    </a:p>
                    <a:p>
                      <a:endParaRPr lang="en-A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Model responsive answers</a:t>
                      </a:r>
                      <a:br>
                        <a:rPr lang="en-AU" sz="2000" dirty="0"/>
                      </a:b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Questions that follow student talk</a:t>
                      </a:r>
                      <a:br>
                        <a:rPr lang="en-AU" sz="2000" dirty="0"/>
                      </a:b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i="1" u="sng" dirty="0"/>
                        <a:t>Contingent Scaffolding </a:t>
                      </a:r>
                      <a:r>
                        <a:rPr lang="en-AU" sz="2000" dirty="0"/>
                        <a:t>relies on a teacher identifying a teachable moment, using talk in the form of questions and answers to maximise learning potential</a:t>
                      </a:r>
                      <a:br>
                        <a:rPr lang="en-AU" sz="2000" dirty="0"/>
                      </a:b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i="1" u="sng" dirty="0"/>
                        <a:t>Question Formulation Technique:</a:t>
                      </a:r>
                      <a:r>
                        <a:rPr lang="en-AU" sz="2000" u="sng" dirty="0"/>
                        <a:t/>
                      </a:r>
                      <a:br>
                        <a:rPr lang="en-AU" sz="2000" u="sng" dirty="0"/>
                      </a:br>
                      <a:r>
                        <a:rPr lang="en-AU" sz="2000" dirty="0"/>
                        <a:t>Am I truly listening and can I add on to that?</a:t>
                      </a:r>
                    </a:p>
                    <a:p>
                      <a:endParaRPr lang="en-A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62752"/>
                  </a:ext>
                </a:extLst>
              </a:tr>
              <a:tr h="869157">
                <a:tc grid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GOOD questions and ACTIVE listening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6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7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0479-40D2-44C5-9A4E-E1E2DCB9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Readiness VS Responsiveness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E538-7FA2-4D86-876B-9DDFBBF2D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6033"/>
            <a:ext cx="8930492" cy="4545010"/>
          </a:xfrm>
        </p:spPr>
        <p:txBody>
          <a:bodyPr>
            <a:normAutofit fontScale="92500" lnSpcReduction="20000"/>
          </a:bodyPr>
          <a:lstStyle/>
          <a:p>
            <a:r>
              <a:rPr lang="en-AU" sz="2800" b="1" dirty="0"/>
              <a:t>Teacher readiness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- Focus question</a:t>
            </a:r>
            <a:br>
              <a:rPr lang="en-AU" sz="2000" dirty="0"/>
            </a:br>
            <a:r>
              <a:rPr lang="en-AU" sz="2000" dirty="0"/>
              <a:t>- Sentence starters</a:t>
            </a:r>
            <a:br>
              <a:rPr lang="en-AU" sz="2000" dirty="0"/>
            </a:br>
            <a:r>
              <a:rPr lang="en-AU" sz="2000" dirty="0"/>
              <a:t>- WALT/WILT</a:t>
            </a:r>
            <a:br>
              <a:rPr lang="en-AU" sz="2000" dirty="0"/>
            </a:br>
            <a:r>
              <a:rPr lang="en-AU" sz="2000" dirty="0"/>
              <a:t>- Teachers goals</a:t>
            </a:r>
          </a:p>
          <a:p>
            <a:endParaRPr lang="en-AU" sz="2000" dirty="0"/>
          </a:p>
          <a:p>
            <a:r>
              <a:rPr lang="en-AU" sz="2800" b="1" dirty="0"/>
              <a:t>Teacher responsiveness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- Real time</a:t>
            </a:r>
            <a:br>
              <a:rPr lang="en-AU" sz="2000" dirty="0"/>
            </a:br>
            <a:r>
              <a:rPr lang="en-AU" sz="2000" dirty="0"/>
              <a:t>- Immediate</a:t>
            </a:r>
            <a:br>
              <a:rPr lang="en-AU" sz="2000" dirty="0"/>
            </a:br>
            <a:r>
              <a:rPr lang="en-AU" sz="2000" dirty="0"/>
              <a:t>- Natural flow</a:t>
            </a:r>
            <a:br>
              <a:rPr lang="en-AU" sz="2000" dirty="0"/>
            </a:br>
            <a:r>
              <a:rPr lang="en-AU" sz="2000" dirty="0"/>
              <a:t>- Student needs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AU" sz="2600" b="1" u="sng" dirty="0"/>
              <a:t>Intent Trumps Form:</a:t>
            </a:r>
            <a:r>
              <a:rPr lang="en-AU" sz="2600" dirty="0"/>
              <a:t> </a:t>
            </a:r>
            <a:br>
              <a:rPr lang="en-AU" sz="2600" dirty="0"/>
            </a:br>
            <a:r>
              <a:rPr lang="en-AU" sz="2600" dirty="0"/>
              <a:t>WHY we ask a question in more important than HOW we ask it</a:t>
            </a:r>
            <a:endParaRPr lang="en-AU" sz="2600" b="1" u="sng" dirty="0"/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756159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8948</TotalTime>
  <Words>121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PowerPoint Presentation</vt:lpstr>
      <vt:lpstr>Dural IR Network ODPS - 27th &amp; 28th July 2017</vt:lpstr>
      <vt:lpstr>PowerPoint Presentation</vt:lpstr>
      <vt:lpstr>Substantive Communication  in Mathematics</vt:lpstr>
      <vt:lpstr>Strategies</vt:lpstr>
      <vt:lpstr>PowerPoint Presentation</vt:lpstr>
      <vt:lpstr>Readiness VS Responsiveness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Eiffert, Claire</dc:creator>
  <cp:lastModifiedBy>Pascoe, Karen</cp:lastModifiedBy>
  <cp:revision>19</cp:revision>
  <dcterms:created xsi:type="dcterms:W3CDTF">2017-07-20T01:49:40Z</dcterms:created>
  <dcterms:modified xsi:type="dcterms:W3CDTF">2017-08-16T22:57:17Z</dcterms:modified>
</cp:coreProperties>
</file>