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72E59-A379-4745-8A6B-CC36A9BB1FA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F2A07270-C285-4D34-8E32-5B61E02CC7F1}">
      <dgm:prSet phldrT="[Text]"/>
      <dgm:spPr/>
      <dgm:t>
        <a:bodyPr/>
        <a:lstStyle/>
        <a:p>
          <a:r>
            <a:rPr lang="en-AU" dirty="0" smtClean="0"/>
            <a:t>Represent</a:t>
          </a:r>
          <a:endParaRPr lang="en-AU" dirty="0"/>
        </a:p>
      </dgm:t>
    </dgm:pt>
    <dgm:pt modelId="{E2C3B690-938B-4AD4-9C3C-188A3A7A3051}" type="parTrans" cxnId="{3925E158-F15B-4433-9148-4256D5E6B8BE}">
      <dgm:prSet/>
      <dgm:spPr/>
      <dgm:t>
        <a:bodyPr/>
        <a:lstStyle/>
        <a:p>
          <a:endParaRPr lang="en-AU"/>
        </a:p>
      </dgm:t>
    </dgm:pt>
    <dgm:pt modelId="{6070DC3C-73B7-48A9-B013-991159397613}" type="sibTrans" cxnId="{3925E158-F15B-4433-9148-4256D5E6B8BE}">
      <dgm:prSet/>
      <dgm:spPr/>
      <dgm:t>
        <a:bodyPr/>
        <a:lstStyle/>
        <a:p>
          <a:endParaRPr lang="en-AU"/>
        </a:p>
      </dgm:t>
    </dgm:pt>
    <dgm:pt modelId="{ABB2FDFB-0F8D-4AFF-BE47-70F51ED4DDF3}">
      <dgm:prSet phldrT="[Text]"/>
      <dgm:spPr/>
      <dgm:t>
        <a:bodyPr/>
        <a:lstStyle/>
        <a:p>
          <a:r>
            <a:rPr lang="en-AU" dirty="0" smtClean="0"/>
            <a:t>Analyse</a:t>
          </a:r>
          <a:endParaRPr lang="en-AU" dirty="0"/>
        </a:p>
      </dgm:t>
    </dgm:pt>
    <dgm:pt modelId="{C12B863E-D7C3-4B1C-8247-34490E97030C}" type="parTrans" cxnId="{F4D76361-8831-4F8D-8A41-8F83A1F5C6A5}">
      <dgm:prSet/>
      <dgm:spPr/>
      <dgm:t>
        <a:bodyPr/>
        <a:lstStyle/>
        <a:p>
          <a:endParaRPr lang="en-AU"/>
        </a:p>
      </dgm:t>
    </dgm:pt>
    <dgm:pt modelId="{C08901C8-AAA3-45A1-8D4A-36AE51BF0BD3}" type="sibTrans" cxnId="{F4D76361-8831-4F8D-8A41-8F83A1F5C6A5}">
      <dgm:prSet/>
      <dgm:spPr/>
      <dgm:t>
        <a:bodyPr/>
        <a:lstStyle/>
        <a:p>
          <a:endParaRPr lang="en-AU"/>
        </a:p>
      </dgm:t>
    </dgm:pt>
    <dgm:pt modelId="{AB78A877-48C3-44E5-90FC-D92221CD8D56}">
      <dgm:prSet phldrT="[Text]"/>
      <dgm:spPr/>
      <dgm:t>
        <a:bodyPr/>
        <a:lstStyle/>
        <a:p>
          <a:r>
            <a:rPr lang="en-AU" dirty="0" smtClean="0"/>
            <a:t>Interpret &amp; Evaluate</a:t>
          </a:r>
          <a:endParaRPr lang="en-AU" dirty="0"/>
        </a:p>
      </dgm:t>
    </dgm:pt>
    <dgm:pt modelId="{5C6537C6-64A3-47C3-9150-1046E1FED98B}" type="parTrans" cxnId="{5C221DAE-7FA3-428D-B5F0-1518F8B7E577}">
      <dgm:prSet/>
      <dgm:spPr/>
      <dgm:t>
        <a:bodyPr/>
        <a:lstStyle/>
        <a:p>
          <a:endParaRPr lang="en-AU"/>
        </a:p>
      </dgm:t>
    </dgm:pt>
    <dgm:pt modelId="{ED5ED2D7-4C06-4D85-A120-111BA499DC22}" type="sibTrans" cxnId="{5C221DAE-7FA3-428D-B5F0-1518F8B7E577}">
      <dgm:prSet/>
      <dgm:spPr/>
      <dgm:t>
        <a:bodyPr/>
        <a:lstStyle/>
        <a:p>
          <a:endParaRPr lang="en-AU"/>
        </a:p>
      </dgm:t>
    </dgm:pt>
    <dgm:pt modelId="{3303BAD3-31DB-49DA-BD50-3738240B0287}">
      <dgm:prSet phldrT="[Text]"/>
      <dgm:spPr/>
      <dgm:t>
        <a:bodyPr/>
        <a:lstStyle/>
        <a:p>
          <a:r>
            <a:rPr lang="en-AU" dirty="0" smtClean="0"/>
            <a:t>Communicate &amp; Reflect</a:t>
          </a:r>
          <a:endParaRPr lang="en-AU" dirty="0"/>
        </a:p>
      </dgm:t>
    </dgm:pt>
    <dgm:pt modelId="{1CDFEA1E-5839-437C-BB3C-208BA0311D6F}" type="parTrans" cxnId="{DD375D07-1DF9-468E-BB70-860F027BFF12}">
      <dgm:prSet/>
      <dgm:spPr/>
      <dgm:t>
        <a:bodyPr/>
        <a:lstStyle/>
        <a:p>
          <a:endParaRPr lang="en-AU"/>
        </a:p>
      </dgm:t>
    </dgm:pt>
    <dgm:pt modelId="{871E5BEC-792C-4668-8504-696CBD9D53BE}" type="sibTrans" cxnId="{DD375D07-1DF9-468E-BB70-860F027BFF12}">
      <dgm:prSet/>
      <dgm:spPr/>
      <dgm:t>
        <a:bodyPr/>
        <a:lstStyle/>
        <a:p>
          <a:endParaRPr lang="en-AU"/>
        </a:p>
      </dgm:t>
    </dgm:pt>
    <dgm:pt modelId="{D5A48103-9866-4A62-9856-662F3CC5E365}" type="pres">
      <dgm:prSet presAssocID="{4F172E59-A379-4745-8A6B-CC36A9BB1F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B7FC1CCF-935B-468C-A932-3CB0B44B4767}" type="pres">
      <dgm:prSet presAssocID="{F2A07270-C285-4D34-8E32-5B61E02CC7F1}" presName="node" presStyleLbl="node1" presStyleIdx="0" presStyleCnt="4" custRadScaleRad="99048" custRadScaleInc="380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E13B571-2786-448C-90D0-8B0F98FE808D}" type="pres">
      <dgm:prSet presAssocID="{6070DC3C-73B7-48A9-B013-991159397613}" presName="sibTrans" presStyleLbl="sibTrans2D1" presStyleIdx="0" presStyleCnt="4"/>
      <dgm:spPr/>
      <dgm:t>
        <a:bodyPr/>
        <a:lstStyle/>
        <a:p>
          <a:endParaRPr lang="en-AU"/>
        </a:p>
      </dgm:t>
    </dgm:pt>
    <dgm:pt modelId="{AB53C28A-18AE-459A-9B09-0A2016FB77BF}" type="pres">
      <dgm:prSet presAssocID="{6070DC3C-73B7-48A9-B013-991159397613}" presName="connectorText" presStyleLbl="sibTrans2D1" presStyleIdx="0" presStyleCnt="4"/>
      <dgm:spPr/>
      <dgm:t>
        <a:bodyPr/>
        <a:lstStyle/>
        <a:p>
          <a:endParaRPr lang="en-AU"/>
        </a:p>
      </dgm:t>
    </dgm:pt>
    <dgm:pt modelId="{6923505A-9A27-43DA-B7E4-E823B4BE298B}" type="pres">
      <dgm:prSet presAssocID="{ABB2FDFB-0F8D-4AFF-BE47-70F51ED4DDF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04B57C3-EF66-45EF-A4B7-992596236B0B}" type="pres">
      <dgm:prSet presAssocID="{C08901C8-AAA3-45A1-8D4A-36AE51BF0BD3}" presName="sibTrans" presStyleLbl="sibTrans2D1" presStyleIdx="1" presStyleCnt="4"/>
      <dgm:spPr/>
      <dgm:t>
        <a:bodyPr/>
        <a:lstStyle/>
        <a:p>
          <a:endParaRPr lang="en-AU"/>
        </a:p>
      </dgm:t>
    </dgm:pt>
    <dgm:pt modelId="{93347662-2D11-4FE5-BC78-A6E7AF9316C8}" type="pres">
      <dgm:prSet presAssocID="{C08901C8-AAA3-45A1-8D4A-36AE51BF0BD3}" presName="connectorText" presStyleLbl="sibTrans2D1" presStyleIdx="1" presStyleCnt="4"/>
      <dgm:spPr/>
      <dgm:t>
        <a:bodyPr/>
        <a:lstStyle/>
        <a:p>
          <a:endParaRPr lang="en-AU"/>
        </a:p>
      </dgm:t>
    </dgm:pt>
    <dgm:pt modelId="{5BD1D722-9F03-447D-8AB1-D5567CC6BBBC}" type="pres">
      <dgm:prSet presAssocID="{AB78A877-48C3-44E5-90FC-D92221CD8D5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2E90213-E25B-4FB9-A526-C1A690638F05}" type="pres">
      <dgm:prSet presAssocID="{ED5ED2D7-4C06-4D85-A120-111BA499DC22}" presName="sibTrans" presStyleLbl="sibTrans2D1" presStyleIdx="2" presStyleCnt="4"/>
      <dgm:spPr/>
      <dgm:t>
        <a:bodyPr/>
        <a:lstStyle/>
        <a:p>
          <a:endParaRPr lang="en-AU"/>
        </a:p>
      </dgm:t>
    </dgm:pt>
    <dgm:pt modelId="{BCC636F2-8940-4B23-B08B-EC9B1E334C5E}" type="pres">
      <dgm:prSet presAssocID="{ED5ED2D7-4C06-4D85-A120-111BA499DC22}" presName="connectorText" presStyleLbl="sibTrans2D1" presStyleIdx="2" presStyleCnt="4"/>
      <dgm:spPr/>
      <dgm:t>
        <a:bodyPr/>
        <a:lstStyle/>
        <a:p>
          <a:endParaRPr lang="en-AU"/>
        </a:p>
      </dgm:t>
    </dgm:pt>
    <dgm:pt modelId="{233AB8C5-C376-4FB0-AB56-13EF82271FF3}" type="pres">
      <dgm:prSet presAssocID="{3303BAD3-31DB-49DA-BD50-3738240B028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66C5F98-CD5B-448B-BF5A-33CF3EEF46FF}" type="pres">
      <dgm:prSet presAssocID="{871E5BEC-792C-4668-8504-696CBD9D53BE}" presName="sibTrans" presStyleLbl="sibTrans2D1" presStyleIdx="3" presStyleCnt="4"/>
      <dgm:spPr/>
      <dgm:t>
        <a:bodyPr/>
        <a:lstStyle/>
        <a:p>
          <a:endParaRPr lang="en-AU"/>
        </a:p>
      </dgm:t>
    </dgm:pt>
    <dgm:pt modelId="{0B1ACABE-599F-433B-9B55-0D8A190CD579}" type="pres">
      <dgm:prSet presAssocID="{871E5BEC-792C-4668-8504-696CBD9D53BE}" presName="connectorText" presStyleLbl="sibTrans2D1" presStyleIdx="3" presStyleCnt="4"/>
      <dgm:spPr/>
      <dgm:t>
        <a:bodyPr/>
        <a:lstStyle/>
        <a:p>
          <a:endParaRPr lang="en-AU"/>
        </a:p>
      </dgm:t>
    </dgm:pt>
  </dgm:ptLst>
  <dgm:cxnLst>
    <dgm:cxn modelId="{AFEAC225-63E0-4A6A-A76F-8EADDF612734}" type="presOf" srcId="{C08901C8-AAA3-45A1-8D4A-36AE51BF0BD3}" destId="{93347662-2D11-4FE5-BC78-A6E7AF9316C8}" srcOrd="1" destOrd="0" presId="urn:microsoft.com/office/officeart/2005/8/layout/cycle2"/>
    <dgm:cxn modelId="{799F2413-EA5E-4C9D-BC8C-7BE0316FD48F}" type="presOf" srcId="{ABB2FDFB-0F8D-4AFF-BE47-70F51ED4DDF3}" destId="{6923505A-9A27-43DA-B7E4-E823B4BE298B}" srcOrd="0" destOrd="0" presId="urn:microsoft.com/office/officeart/2005/8/layout/cycle2"/>
    <dgm:cxn modelId="{F6358401-732A-4745-BB03-32E87093852C}" type="presOf" srcId="{4F172E59-A379-4745-8A6B-CC36A9BB1FAF}" destId="{D5A48103-9866-4A62-9856-662F3CC5E365}" srcOrd="0" destOrd="0" presId="urn:microsoft.com/office/officeart/2005/8/layout/cycle2"/>
    <dgm:cxn modelId="{17529195-0BD4-4DDB-9CF5-1910E117A0B6}" type="presOf" srcId="{C08901C8-AAA3-45A1-8D4A-36AE51BF0BD3}" destId="{E04B57C3-EF66-45EF-A4B7-992596236B0B}" srcOrd="0" destOrd="0" presId="urn:microsoft.com/office/officeart/2005/8/layout/cycle2"/>
    <dgm:cxn modelId="{1B56ADB3-3269-4CDA-9068-AACDA33A05CB}" type="presOf" srcId="{871E5BEC-792C-4668-8504-696CBD9D53BE}" destId="{366C5F98-CD5B-448B-BF5A-33CF3EEF46FF}" srcOrd="0" destOrd="0" presId="urn:microsoft.com/office/officeart/2005/8/layout/cycle2"/>
    <dgm:cxn modelId="{5361E912-ABE7-4F23-BB4A-C203610E1BE0}" type="presOf" srcId="{3303BAD3-31DB-49DA-BD50-3738240B0287}" destId="{233AB8C5-C376-4FB0-AB56-13EF82271FF3}" srcOrd="0" destOrd="0" presId="urn:microsoft.com/office/officeart/2005/8/layout/cycle2"/>
    <dgm:cxn modelId="{79B17E59-CB64-4009-92A2-F77B21850EA8}" type="presOf" srcId="{871E5BEC-792C-4668-8504-696CBD9D53BE}" destId="{0B1ACABE-599F-433B-9B55-0D8A190CD579}" srcOrd="1" destOrd="0" presId="urn:microsoft.com/office/officeart/2005/8/layout/cycle2"/>
    <dgm:cxn modelId="{9CFF5A1D-D34A-488E-B1E0-61BC4B84AC4E}" type="presOf" srcId="{ED5ED2D7-4C06-4D85-A120-111BA499DC22}" destId="{BCC636F2-8940-4B23-B08B-EC9B1E334C5E}" srcOrd="1" destOrd="0" presId="urn:microsoft.com/office/officeart/2005/8/layout/cycle2"/>
    <dgm:cxn modelId="{F4D76361-8831-4F8D-8A41-8F83A1F5C6A5}" srcId="{4F172E59-A379-4745-8A6B-CC36A9BB1FAF}" destId="{ABB2FDFB-0F8D-4AFF-BE47-70F51ED4DDF3}" srcOrd="1" destOrd="0" parTransId="{C12B863E-D7C3-4B1C-8247-34490E97030C}" sibTransId="{C08901C8-AAA3-45A1-8D4A-36AE51BF0BD3}"/>
    <dgm:cxn modelId="{51E6B392-C6C9-466C-A2D9-32E804E7A9D1}" type="presOf" srcId="{F2A07270-C285-4D34-8E32-5B61E02CC7F1}" destId="{B7FC1CCF-935B-468C-A932-3CB0B44B4767}" srcOrd="0" destOrd="0" presId="urn:microsoft.com/office/officeart/2005/8/layout/cycle2"/>
    <dgm:cxn modelId="{3925E158-F15B-4433-9148-4256D5E6B8BE}" srcId="{4F172E59-A379-4745-8A6B-CC36A9BB1FAF}" destId="{F2A07270-C285-4D34-8E32-5B61E02CC7F1}" srcOrd="0" destOrd="0" parTransId="{E2C3B690-938B-4AD4-9C3C-188A3A7A3051}" sibTransId="{6070DC3C-73B7-48A9-B013-991159397613}"/>
    <dgm:cxn modelId="{5D830C64-41AD-4496-A138-85A263D25C70}" type="presOf" srcId="{6070DC3C-73B7-48A9-B013-991159397613}" destId="{AE13B571-2786-448C-90D0-8B0F98FE808D}" srcOrd="0" destOrd="0" presId="urn:microsoft.com/office/officeart/2005/8/layout/cycle2"/>
    <dgm:cxn modelId="{EDCA534E-DF0A-4DD8-8C24-0D85F21A7258}" type="presOf" srcId="{6070DC3C-73B7-48A9-B013-991159397613}" destId="{AB53C28A-18AE-459A-9B09-0A2016FB77BF}" srcOrd="1" destOrd="0" presId="urn:microsoft.com/office/officeart/2005/8/layout/cycle2"/>
    <dgm:cxn modelId="{5C221DAE-7FA3-428D-B5F0-1518F8B7E577}" srcId="{4F172E59-A379-4745-8A6B-CC36A9BB1FAF}" destId="{AB78A877-48C3-44E5-90FC-D92221CD8D56}" srcOrd="2" destOrd="0" parTransId="{5C6537C6-64A3-47C3-9150-1046E1FED98B}" sibTransId="{ED5ED2D7-4C06-4D85-A120-111BA499DC22}"/>
    <dgm:cxn modelId="{DD375D07-1DF9-468E-BB70-860F027BFF12}" srcId="{4F172E59-A379-4745-8A6B-CC36A9BB1FAF}" destId="{3303BAD3-31DB-49DA-BD50-3738240B0287}" srcOrd="3" destOrd="0" parTransId="{1CDFEA1E-5839-437C-BB3C-208BA0311D6F}" sibTransId="{871E5BEC-792C-4668-8504-696CBD9D53BE}"/>
    <dgm:cxn modelId="{55A0322F-48F1-427A-A29A-F337115129F2}" type="presOf" srcId="{AB78A877-48C3-44E5-90FC-D92221CD8D56}" destId="{5BD1D722-9F03-447D-8AB1-D5567CC6BBBC}" srcOrd="0" destOrd="0" presId="urn:microsoft.com/office/officeart/2005/8/layout/cycle2"/>
    <dgm:cxn modelId="{7649B870-353D-4903-9A5A-B442490E1314}" type="presOf" srcId="{ED5ED2D7-4C06-4D85-A120-111BA499DC22}" destId="{92E90213-E25B-4FB9-A526-C1A690638F05}" srcOrd="0" destOrd="0" presId="urn:microsoft.com/office/officeart/2005/8/layout/cycle2"/>
    <dgm:cxn modelId="{04A26E8F-48C9-4AF2-8116-48A446BE480D}" type="presParOf" srcId="{D5A48103-9866-4A62-9856-662F3CC5E365}" destId="{B7FC1CCF-935B-468C-A932-3CB0B44B4767}" srcOrd="0" destOrd="0" presId="urn:microsoft.com/office/officeart/2005/8/layout/cycle2"/>
    <dgm:cxn modelId="{C5E66D73-7953-4B54-AE8D-74D78E9E56BA}" type="presParOf" srcId="{D5A48103-9866-4A62-9856-662F3CC5E365}" destId="{AE13B571-2786-448C-90D0-8B0F98FE808D}" srcOrd="1" destOrd="0" presId="urn:microsoft.com/office/officeart/2005/8/layout/cycle2"/>
    <dgm:cxn modelId="{ECA5E10A-0CF6-4D4F-8C58-A6240DFA0BE7}" type="presParOf" srcId="{AE13B571-2786-448C-90D0-8B0F98FE808D}" destId="{AB53C28A-18AE-459A-9B09-0A2016FB77BF}" srcOrd="0" destOrd="0" presId="urn:microsoft.com/office/officeart/2005/8/layout/cycle2"/>
    <dgm:cxn modelId="{97D9E6BC-7748-4165-BB2D-90A7A7F4E9C7}" type="presParOf" srcId="{D5A48103-9866-4A62-9856-662F3CC5E365}" destId="{6923505A-9A27-43DA-B7E4-E823B4BE298B}" srcOrd="2" destOrd="0" presId="urn:microsoft.com/office/officeart/2005/8/layout/cycle2"/>
    <dgm:cxn modelId="{006F805D-0F13-425D-90D6-B1E27CC7E2EB}" type="presParOf" srcId="{D5A48103-9866-4A62-9856-662F3CC5E365}" destId="{E04B57C3-EF66-45EF-A4B7-992596236B0B}" srcOrd="3" destOrd="0" presId="urn:microsoft.com/office/officeart/2005/8/layout/cycle2"/>
    <dgm:cxn modelId="{451DD522-D676-4580-8772-7BA52221D63A}" type="presParOf" srcId="{E04B57C3-EF66-45EF-A4B7-992596236B0B}" destId="{93347662-2D11-4FE5-BC78-A6E7AF9316C8}" srcOrd="0" destOrd="0" presId="urn:microsoft.com/office/officeart/2005/8/layout/cycle2"/>
    <dgm:cxn modelId="{2544F987-7024-4F08-BE79-68B9E2396490}" type="presParOf" srcId="{D5A48103-9866-4A62-9856-662F3CC5E365}" destId="{5BD1D722-9F03-447D-8AB1-D5567CC6BBBC}" srcOrd="4" destOrd="0" presId="urn:microsoft.com/office/officeart/2005/8/layout/cycle2"/>
    <dgm:cxn modelId="{E325286D-8C87-48DA-9217-DFC95FD7B69B}" type="presParOf" srcId="{D5A48103-9866-4A62-9856-662F3CC5E365}" destId="{92E90213-E25B-4FB9-A526-C1A690638F05}" srcOrd="5" destOrd="0" presId="urn:microsoft.com/office/officeart/2005/8/layout/cycle2"/>
    <dgm:cxn modelId="{D258E542-3966-4CFF-854E-70AED8C81878}" type="presParOf" srcId="{92E90213-E25B-4FB9-A526-C1A690638F05}" destId="{BCC636F2-8940-4B23-B08B-EC9B1E334C5E}" srcOrd="0" destOrd="0" presId="urn:microsoft.com/office/officeart/2005/8/layout/cycle2"/>
    <dgm:cxn modelId="{182ACAF5-EF59-435E-93A1-B40C3D979197}" type="presParOf" srcId="{D5A48103-9866-4A62-9856-662F3CC5E365}" destId="{233AB8C5-C376-4FB0-AB56-13EF82271FF3}" srcOrd="6" destOrd="0" presId="urn:microsoft.com/office/officeart/2005/8/layout/cycle2"/>
    <dgm:cxn modelId="{C4175C24-6FD6-4A52-9487-2475E480CF0F}" type="presParOf" srcId="{D5A48103-9866-4A62-9856-662F3CC5E365}" destId="{366C5F98-CD5B-448B-BF5A-33CF3EEF46FF}" srcOrd="7" destOrd="0" presId="urn:microsoft.com/office/officeart/2005/8/layout/cycle2"/>
    <dgm:cxn modelId="{A41FD457-2837-4842-A482-96407097EF44}" type="presParOf" srcId="{366C5F98-CD5B-448B-BF5A-33CF3EEF46FF}" destId="{0B1ACABE-599F-433B-9B55-0D8A190CD57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C1CCF-935B-468C-A932-3CB0B44B4767}">
      <dsp:nvSpPr>
        <dsp:cNvPr id="0" name=""/>
        <dsp:cNvSpPr/>
      </dsp:nvSpPr>
      <dsp:spPr>
        <a:xfrm>
          <a:off x="3139295" y="16857"/>
          <a:ext cx="1521784" cy="1521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Represent</a:t>
          </a:r>
          <a:endParaRPr lang="en-AU" sz="1300" kern="1200" dirty="0"/>
        </a:p>
      </dsp:txBody>
      <dsp:txXfrm>
        <a:off x="3362155" y="239717"/>
        <a:ext cx="1076064" cy="1076064"/>
      </dsp:txXfrm>
    </dsp:sp>
    <dsp:sp modelId="{AE13B571-2786-448C-90D0-8B0F98FE808D}">
      <dsp:nvSpPr>
        <dsp:cNvPr id="0" name=""/>
        <dsp:cNvSpPr/>
      </dsp:nvSpPr>
      <dsp:spPr>
        <a:xfrm rot="2734400">
          <a:off x="4486191" y="1312529"/>
          <a:ext cx="379782" cy="513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4503281" y="1374566"/>
        <a:ext cx="265847" cy="308162"/>
      </dsp:txXfrm>
    </dsp:sp>
    <dsp:sp modelId="{6923505A-9A27-43DA-B7E4-E823B4BE298B}">
      <dsp:nvSpPr>
        <dsp:cNvPr id="0" name=""/>
        <dsp:cNvSpPr/>
      </dsp:nvSpPr>
      <dsp:spPr>
        <a:xfrm>
          <a:off x="4706133" y="1615371"/>
          <a:ext cx="1521784" cy="1521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Analyse</a:t>
          </a:r>
          <a:endParaRPr lang="en-AU" sz="1300" kern="1200" dirty="0"/>
        </a:p>
      </dsp:txBody>
      <dsp:txXfrm>
        <a:off x="4928993" y="1838231"/>
        <a:ext cx="1076064" cy="1076064"/>
      </dsp:txXfrm>
    </dsp:sp>
    <dsp:sp modelId="{E04B57C3-EF66-45EF-A4B7-992596236B0B}">
      <dsp:nvSpPr>
        <dsp:cNvPr id="0" name=""/>
        <dsp:cNvSpPr/>
      </dsp:nvSpPr>
      <dsp:spPr>
        <a:xfrm rot="8100000">
          <a:off x="4465980" y="2918683"/>
          <a:ext cx="403649" cy="513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 rot="10800000">
        <a:off x="4569341" y="2978589"/>
        <a:ext cx="282554" cy="308162"/>
      </dsp:txXfrm>
    </dsp:sp>
    <dsp:sp modelId="{5BD1D722-9F03-447D-8AB1-D5567CC6BBBC}">
      <dsp:nvSpPr>
        <dsp:cNvPr id="0" name=""/>
        <dsp:cNvSpPr/>
      </dsp:nvSpPr>
      <dsp:spPr>
        <a:xfrm>
          <a:off x="3091535" y="3229969"/>
          <a:ext cx="1521784" cy="1521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Interpret &amp; Evaluate</a:t>
          </a:r>
          <a:endParaRPr lang="en-AU" sz="1300" kern="1200" dirty="0"/>
        </a:p>
      </dsp:txBody>
      <dsp:txXfrm>
        <a:off x="3314395" y="3452829"/>
        <a:ext cx="1076064" cy="1076064"/>
      </dsp:txXfrm>
    </dsp:sp>
    <dsp:sp modelId="{92E90213-E25B-4FB9-A526-C1A690638F05}">
      <dsp:nvSpPr>
        <dsp:cNvPr id="0" name=""/>
        <dsp:cNvSpPr/>
      </dsp:nvSpPr>
      <dsp:spPr>
        <a:xfrm rot="13500000">
          <a:off x="2851382" y="2934839"/>
          <a:ext cx="403649" cy="513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 rot="10800000">
        <a:off x="2954743" y="3080373"/>
        <a:ext cx="282554" cy="308162"/>
      </dsp:txXfrm>
    </dsp:sp>
    <dsp:sp modelId="{233AB8C5-C376-4FB0-AB56-13EF82271FF3}">
      <dsp:nvSpPr>
        <dsp:cNvPr id="0" name=""/>
        <dsp:cNvSpPr/>
      </dsp:nvSpPr>
      <dsp:spPr>
        <a:xfrm>
          <a:off x="1476937" y="1615371"/>
          <a:ext cx="1521784" cy="15217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Communicate &amp; Reflect</a:t>
          </a:r>
          <a:endParaRPr lang="en-AU" sz="1300" kern="1200" dirty="0"/>
        </a:p>
      </dsp:txBody>
      <dsp:txXfrm>
        <a:off x="1699797" y="1838231"/>
        <a:ext cx="1076064" cy="1076064"/>
      </dsp:txXfrm>
    </dsp:sp>
    <dsp:sp modelId="{366C5F98-CD5B-448B-BF5A-33CF3EEF46FF}">
      <dsp:nvSpPr>
        <dsp:cNvPr id="0" name=""/>
        <dsp:cNvSpPr/>
      </dsp:nvSpPr>
      <dsp:spPr>
        <a:xfrm rot="18967298">
          <a:off x="2852650" y="1328361"/>
          <a:ext cx="415754" cy="513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2870061" y="1474307"/>
        <a:ext cx="291028" cy="308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C7CED-2D35-4C63-AF77-DD4D20DC28BB}" type="datetimeFigureOut">
              <a:rPr lang="en-AU" smtClean="0"/>
              <a:t>9/08/16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F1EE9-6723-4D81-ACC4-830D99DF35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72495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20FC8-90BC-2247-B7AE-072C85B68B37}" type="datetimeFigureOut">
              <a:rPr lang="en-US" smtClean="0"/>
              <a:t>9/08/16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3BF82-8AE3-5E4A-B7C6-E2F19AD2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5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BADD7F2-702A-1543-869D-15A973ACF77E}" type="datetime1">
              <a:rPr lang="en-AU" smtClean="0"/>
              <a:t>9/08/16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36E901-780C-49C1-95DA-52A0E1B90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9B14-9754-8B4E-B5CC-A9D84756C03D}" type="datetime1">
              <a:rPr lang="en-AU" smtClean="0"/>
              <a:t>9/08/16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E901-780C-49C1-95DA-52A0E1B90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2A0B-7CD7-964C-9778-B45A99A113D0}" type="datetime1">
              <a:rPr lang="en-AU" smtClean="0"/>
              <a:t>9/08/16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E901-780C-49C1-95DA-52A0E1B90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7695-490C-174E-B4EA-473873869CE2}" type="datetime1">
              <a:rPr lang="en-AU" smtClean="0"/>
              <a:t>9/08/16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E901-780C-49C1-95DA-52A0E1B90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2153-32D5-B74D-904F-8332AFBEF6FC}" type="datetime1">
              <a:rPr lang="en-AU" smtClean="0"/>
              <a:t>9/08/16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E901-780C-49C1-95DA-52A0E1B90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3BE5-9C6E-EA4D-B11C-7A753869E7FD}" type="datetime1">
              <a:rPr lang="en-AU" smtClean="0"/>
              <a:t>9/08/16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E901-780C-49C1-95DA-52A0E1B90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DC0BAD-A5E2-974E-9568-4CE10674FAEC}" type="datetime1">
              <a:rPr lang="en-AU" smtClean="0"/>
              <a:t>9/08/16</a:t>
            </a:fld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36E901-780C-49C1-95DA-52A0E1B90EA8}" type="slidenum">
              <a:rPr lang="en-AU" smtClean="0"/>
              <a:t>‹#›</a:t>
            </a:fld>
            <a:endParaRPr lang="en-A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0B3A85E-05CF-B444-B5E5-127EBD066D69}" type="datetime1">
              <a:rPr lang="en-AU" smtClean="0"/>
              <a:t>9/08/16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36E901-780C-49C1-95DA-52A0E1B90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C23BA-9265-DD43-B3EF-FB8F9A059AC5}" type="datetime1">
              <a:rPr lang="en-AU" smtClean="0"/>
              <a:t>9/08/16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E901-780C-49C1-95DA-52A0E1B90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0A76-0E4D-3940-9C50-F5E65BA77ED3}" type="datetime1">
              <a:rPr lang="en-AU" smtClean="0"/>
              <a:t>9/08/16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E901-780C-49C1-95DA-52A0E1B90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301A-A53A-5545-82C4-B3B2C5A7A91B}" type="datetime1">
              <a:rPr lang="en-AU" smtClean="0"/>
              <a:t>9/08/16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E901-780C-49C1-95DA-52A0E1B90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32703A4-8148-0D41-99BC-32EBBBB06682}" type="datetime1">
              <a:rPr lang="en-AU" smtClean="0"/>
              <a:t>9/08/16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AU" smtClean="0"/>
              <a:t>Prepared by Sefton Infants School</a:t>
            </a:r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36E901-780C-49C1-95DA-52A0E1B90EA8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5400" dirty="0" smtClean="0"/>
              <a:t>Rich Problem Solving Tasks</a:t>
            </a:r>
            <a:endParaRPr lang="en-A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73325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Prepared by </a:t>
            </a:r>
            <a:r>
              <a:rPr lang="en-US" dirty="0" err="1" smtClean="0"/>
              <a:t>Sefton</a:t>
            </a:r>
            <a:r>
              <a:rPr lang="en-US" dirty="0" smtClean="0"/>
              <a:t> </a:t>
            </a:r>
            <a:r>
              <a:rPr lang="en-US" smtClean="0"/>
              <a:t>Infants School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Does the task involve the cycle of problem solving?</a:t>
            </a:r>
            <a:endParaRPr lang="en-AU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36192336"/>
              </p:ext>
            </p:extLst>
          </p:nvPr>
        </p:nvGraphicFramePr>
        <p:xfrm>
          <a:off x="539552" y="1844824"/>
          <a:ext cx="770485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659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Does the task involve the cycle of problem solving?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24735" y="1772816"/>
            <a:ext cx="86409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600" dirty="0" smtClean="0">
                <a:latin typeface="+mj-lt"/>
              </a:rPr>
              <a:t>Task requires application of problem solving steps and strategies.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6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600" dirty="0" smtClean="0">
                <a:latin typeface="+mj-lt"/>
              </a:rPr>
              <a:t>Task combines fluency and mathematical reasoning.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6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600" dirty="0" smtClean="0">
                <a:latin typeface="+mj-lt"/>
              </a:rPr>
              <a:t>Students make meaningful connections with prior mathematical experiences and knowledge including strategies and procedures.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6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600" dirty="0" smtClean="0">
                <a:latin typeface="+mj-lt"/>
              </a:rPr>
              <a:t>Students pose questions, as well as share mathematical ideas by challenging and justifying mathematical thinking and reasoning.</a:t>
            </a:r>
            <a:endParaRPr lang="en-AU" sz="2600" dirty="0">
              <a:latin typeface="+mj-lt"/>
            </a:endParaRPr>
          </a:p>
          <a:p>
            <a:endParaRPr lang="en-AU" sz="2800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AU" sz="2800" dirty="0">
              <a:latin typeface="+mj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00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Rich Problem Solving Task Evaluator</a:t>
            </a:r>
            <a:endParaRPr lang="en-AU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539552" y="1700808"/>
            <a:ext cx="1934416" cy="158417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755576" y="210236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latin typeface="+mj-lt"/>
              </a:rPr>
              <a:t>START</a:t>
            </a:r>
            <a:endParaRPr lang="en-AU" sz="3600" dirty="0">
              <a:latin typeface="+mj-lt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473968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191683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1. Is it a problem OR is it a problem solving task?</a:t>
            </a:r>
            <a:endParaRPr lang="en-AU" dirty="0">
              <a:latin typeface="+mj-lt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598093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4804752" y="1807656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2. Is the problem solving task open-ended OR fixed?</a:t>
            </a:r>
            <a:endParaRPr lang="en-AU" dirty="0">
              <a:latin typeface="+mj-lt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6721022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6905941" y="1807656"/>
            <a:ext cx="1913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+mj-lt"/>
              </a:rPr>
              <a:t>3</a:t>
            </a:r>
            <a:r>
              <a:rPr lang="en-AU" dirty="0" smtClean="0">
                <a:latin typeface="+mj-lt"/>
              </a:rPr>
              <a:t>. Does the problem solving task have ‘productive failure’?</a:t>
            </a:r>
            <a:endParaRPr lang="en-AU" dirty="0">
              <a:latin typeface="+mj-lt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2500062" y="3386409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2592521" y="3614336"/>
            <a:ext cx="1913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4. Does the task involve the cycle of problem solving?</a:t>
            </a:r>
            <a:endParaRPr lang="en-AU" dirty="0">
              <a:latin typeface="+mj-lt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4617873" y="33864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4733996" y="3475837"/>
            <a:ext cx="1913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+mj-lt"/>
              </a:rPr>
              <a:t>5</a:t>
            </a:r>
            <a:r>
              <a:rPr lang="en-AU" sz="1600" dirty="0" smtClean="0">
                <a:latin typeface="+mj-lt"/>
              </a:rPr>
              <a:t>. Is formative assessment of the problem solving strategies used embedded in the task?</a:t>
            </a:r>
            <a:endParaRPr lang="en-AU" sz="16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3435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Is formative assessment of the strategies used embedded in the task?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24735" y="2060848"/>
            <a:ext cx="864096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600" dirty="0" smtClean="0">
                <a:latin typeface="+mj-lt"/>
              </a:rPr>
              <a:t>When assessing problem solving, a greater weighting should be given to the strategies used than to the solution.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6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600" dirty="0" smtClean="0">
                <a:latin typeface="+mj-lt"/>
              </a:rPr>
              <a:t>Strategies and processes in learning intentions and success criteria.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6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600" dirty="0" smtClean="0">
                <a:latin typeface="+mj-lt"/>
              </a:rPr>
              <a:t>Understanding and application of the strategy / strategies both need to be gauged.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600" dirty="0">
              <a:latin typeface="+mj-lt"/>
            </a:endParaRPr>
          </a:p>
          <a:p>
            <a:endParaRPr lang="en-AU" sz="2800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AU" sz="2800" dirty="0">
              <a:latin typeface="+mj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7009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Is formative assessment of the strategies used embedded in the task?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24735" y="1772816"/>
            <a:ext cx="86409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+mj-lt"/>
              </a:rPr>
              <a:t>For example:</a:t>
            </a:r>
          </a:p>
          <a:p>
            <a:pPr algn="ctr"/>
            <a:r>
              <a:rPr lang="en-AU" sz="2000" b="1" i="1" u="sng" dirty="0" smtClean="0">
                <a:latin typeface="+mj-lt"/>
              </a:rPr>
              <a:t>Venn with a Friend</a:t>
            </a:r>
          </a:p>
          <a:p>
            <a:pPr algn="ctr"/>
            <a:endParaRPr lang="en-AU" sz="2000" i="1" dirty="0">
              <a:latin typeface="+mj-lt"/>
            </a:endParaRPr>
          </a:p>
          <a:p>
            <a:r>
              <a:rPr lang="en-AU" sz="2000" dirty="0" smtClean="0">
                <a:latin typeface="+mj-lt"/>
              </a:rPr>
              <a:t>Think about the what you did to solve your problem / play your game. Compare your strategies and reflections with a friend.</a:t>
            </a:r>
            <a:endParaRPr lang="en-AU" sz="2000" dirty="0">
              <a:latin typeface="+mj-lt"/>
            </a:endParaRPr>
          </a:p>
          <a:p>
            <a:endParaRPr lang="en-AU" sz="2800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AU" sz="2800" dirty="0">
              <a:latin typeface="+mj-lt"/>
            </a:endParaRPr>
          </a:p>
        </p:txBody>
      </p:sp>
      <p:pic>
        <p:nvPicPr>
          <p:cNvPr id="1026" name="Picture 2" descr="U:\ven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7" t="2394" r="33797" b="7179"/>
          <a:stretch/>
        </p:blipFill>
        <p:spPr bwMode="auto">
          <a:xfrm rot="16200000">
            <a:off x="2940867" y="1905712"/>
            <a:ext cx="3212977" cy="669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9407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Rich Problem Solving Task Evaluator</a:t>
            </a:r>
            <a:endParaRPr lang="en-AU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539552" y="1700808"/>
            <a:ext cx="1934416" cy="158417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755576" y="210236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latin typeface="+mj-lt"/>
              </a:rPr>
              <a:t>START</a:t>
            </a:r>
            <a:endParaRPr lang="en-AU" sz="3600" dirty="0">
              <a:latin typeface="+mj-lt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473968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191683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1. Is it a problem OR is it a problem solving task?</a:t>
            </a:r>
            <a:endParaRPr lang="en-AU" dirty="0">
              <a:latin typeface="+mj-lt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598093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4804752" y="1807656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2. Is the problem solving task open-ended OR fixed?</a:t>
            </a:r>
            <a:endParaRPr lang="en-AU" dirty="0">
              <a:latin typeface="+mj-lt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6721022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6905941" y="1807656"/>
            <a:ext cx="1913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+mj-lt"/>
              </a:rPr>
              <a:t>3</a:t>
            </a:r>
            <a:r>
              <a:rPr lang="en-AU" dirty="0" smtClean="0">
                <a:latin typeface="+mj-lt"/>
              </a:rPr>
              <a:t>. Does the problem solving task have ‘productive failure’?</a:t>
            </a:r>
            <a:endParaRPr lang="en-AU" dirty="0">
              <a:latin typeface="+mj-lt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2500062" y="3386409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2592521" y="3614336"/>
            <a:ext cx="1913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4. Does the task involve the cycle of problem solving?</a:t>
            </a:r>
            <a:endParaRPr lang="en-AU" dirty="0">
              <a:latin typeface="+mj-lt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4617873" y="33864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4733996" y="3475837"/>
            <a:ext cx="1913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+mj-lt"/>
              </a:rPr>
              <a:t>5</a:t>
            </a:r>
            <a:r>
              <a:rPr lang="en-AU" sz="1600" dirty="0" smtClean="0">
                <a:latin typeface="+mj-lt"/>
              </a:rPr>
              <a:t>. Is formative assessment of the problem solving strategies used embedded in the task?</a:t>
            </a:r>
            <a:endParaRPr lang="en-AU" sz="1600" dirty="0">
              <a:latin typeface="+mj-lt"/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6567823" y="4832359"/>
            <a:ext cx="2098031" cy="178276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6647108" y="4814665"/>
            <a:ext cx="1811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latin typeface="+mj-lt"/>
              </a:rPr>
              <a:t>Rich     </a:t>
            </a:r>
          </a:p>
          <a:p>
            <a:pPr algn="ctr"/>
            <a:r>
              <a:rPr lang="en-AU" sz="3600" dirty="0">
                <a:latin typeface="+mj-lt"/>
              </a:rPr>
              <a:t> </a:t>
            </a:r>
            <a:r>
              <a:rPr lang="en-AU" sz="3600" dirty="0" smtClean="0">
                <a:latin typeface="+mj-lt"/>
              </a:rPr>
              <a:t> Task ?</a:t>
            </a:r>
          </a:p>
          <a:p>
            <a:pPr algn="ctr"/>
            <a:r>
              <a:rPr lang="en-AU" sz="3600" dirty="0" smtClean="0">
                <a:latin typeface="Webdings" panose="05030102010509060703" pitchFamily="18" charset="2"/>
              </a:rPr>
              <a:t>a </a:t>
            </a:r>
            <a:r>
              <a:rPr lang="en-AU" sz="3600" dirty="0" smtClean="0">
                <a:latin typeface="+mj-lt"/>
              </a:rPr>
              <a:t>X </a:t>
            </a:r>
            <a:endParaRPr lang="en-AU" sz="3600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35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Rich Problem Solving Task Evaluator</a:t>
            </a:r>
            <a:endParaRPr lang="en-AU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539552" y="1700808"/>
            <a:ext cx="1934416" cy="158417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755576" y="210236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latin typeface="+mj-lt"/>
              </a:rPr>
              <a:t>START</a:t>
            </a:r>
            <a:endParaRPr lang="en-AU" sz="3600" dirty="0">
              <a:latin typeface="+mj-lt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473968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2699792" y="191683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Is it a problem or is it a problem solving task?</a:t>
            </a:r>
            <a:endParaRPr lang="en-AU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759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Is it a problem or a problem solving task?</a:t>
            </a:r>
            <a:endParaRPr lang="en-AU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376651"/>
              </p:ext>
            </p:extLst>
          </p:nvPr>
        </p:nvGraphicFramePr>
        <p:xfrm>
          <a:off x="179512" y="1844824"/>
          <a:ext cx="8784976" cy="3649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632448">
                <a:tc>
                  <a:txBody>
                    <a:bodyPr/>
                    <a:lstStyle/>
                    <a:p>
                      <a:pPr algn="ctr"/>
                      <a:r>
                        <a:rPr lang="en-AU" sz="3200" dirty="0" smtClean="0">
                          <a:latin typeface="+mj-lt"/>
                        </a:rPr>
                        <a:t>PROBLEM</a:t>
                      </a:r>
                      <a:endParaRPr lang="en-A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 smtClean="0">
                          <a:latin typeface="+mj-lt"/>
                        </a:rPr>
                        <a:t>PROBLEM SOLVING</a:t>
                      </a:r>
                      <a:endParaRPr lang="en-AU" sz="3200" dirty="0">
                        <a:latin typeface="+mj-lt"/>
                      </a:endParaRPr>
                    </a:p>
                  </a:txBody>
                  <a:tcPr/>
                </a:tc>
              </a:tr>
              <a:tr h="2895944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>
                          <a:latin typeface="+mj-lt"/>
                        </a:rPr>
                        <a:t>Practising</a:t>
                      </a:r>
                      <a:r>
                        <a:rPr lang="en-AU" sz="2400" baseline="0" dirty="0" smtClean="0">
                          <a:latin typeface="+mj-lt"/>
                        </a:rPr>
                        <a:t> a technique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 smtClean="0">
                          <a:latin typeface="+mj-lt"/>
                        </a:rPr>
                        <a:t>Memorising procedures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 smtClean="0">
                          <a:latin typeface="+mj-lt"/>
                        </a:rPr>
                        <a:t>Memorising formulas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 smtClean="0">
                          <a:latin typeface="+mj-lt"/>
                        </a:rPr>
                        <a:t>Doing exercises</a:t>
                      </a:r>
                      <a:endParaRPr lang="en-A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>
                          <a:latin typeface="+mj-lt"/>
                        </a:rPr>
                        <a:t>Engaging</a:t>
                      </a:r>
                      <a:r>
                        <a:rPr lang="en-AU" sz="2400" baseline="0" dirty="0" smtClean="0">
                          <a:latin typeface="+mj-lt"/>
                        </a:rPr>
                        <a:t> with real problems by guessing, discovering &amp; making sense of mathematics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 smtClean="0">
                          <a:latin typeface="+mj-lt"/>
                        </a:rPr>
                        <a:t>Seeking solutions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 smtClean="0">
                          <a:latin typeface="+mj-lt"/>
                        </a:rPr>
                        <a:t>Exploring patterns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 smtClean="0">
                          <a:latin typeface="+mj-lt"/>
                        </a:rPr>
                        <a:t>Formulating conjectures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 smtClean="0">
                          <a:latin typeface="+mj-lt"/>
                        </a:rPr>
                        <a:t>An investigative approach</a:t>
                      </a:r>
                      <a:endParaRPr lang="en-AU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1520" y="568516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i="1" dirty="0" smtClean="0">
                <a:latin typeface="+mj-lt"/>
              </a:rPr>
              <a:t>A problem is only a problem if you don’t know what to 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i="1" dirty="0" smtClean="0">
                <a:latin typeface="+mj-lt"/>
              </a:rPr>
              <a:t>Real problem solving tasks are those that the children haven’t seen before and need to work out what to do. They don’t necessarily have to be ‘real world’ problems.</a:t>
            </a:r>
            <a:endParaRPr lang="en-AU" i="1" dirty="0">
              <a:latin typeface="+mj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224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Rich Problem Solving Task Evaluator</a:t>
            </a:r>
            <a:endParaRPr lang="en-AU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539552" y="1700808"/>
            <a:ext cx="1934416" cy="158417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755576" y="210236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latin typeface="+mj-lt"/>
              </a:rPr>
              <a:t>START</a:t>
            </a:r>
            <a:endParaRPr lang="en-AU" sz="3600" dirty="0">
              <a:latin typeface="+mj-lt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473968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2699792" y="191683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Is it a problem OR is it a problem solving task?</a:t>
            </a:r>
            <a:endParaRPr lang="en-AU" dirty="0">
              <a:latin typeface="+mj-lt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598093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4783012" y="1928735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Is the problem solving task open-ended OR fixed?</a:t>
            </a:r>
            <a:endParaRPr lang="en-AU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239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Is the problem solving task open-ended or fixed?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24735" y="1772816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+mj-lt"/>
              </a:rPr>
              <a:t>Task allows for a range of different approaches, different responses and different representations.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+mj-lt"/>
              </a:rPr>
              <a:t>Task draws on knowledge, procedures and strategies from a wide variety of mathematical topics.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+mj-lt"/>
              </a:rPr>
              <a:t>Task caters for a variety of thinking styles and promotes higher order thinking.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>
              <a:latin typeface="+mj-lt"/>
            </a:endParaRPr>
          </a:p>
          <a:p>
            <a:endParaRPr lang="en-AU" sz="2800" dirty="0">
              <a:latin typeface="+mj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017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Rich Problem Solving Task Evaluator</a:t>
            </a:r>
            <a:endParaRPr lang="en-AU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539552" y="1700808"/>
            <a:ext cx="1934416" cy="158417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755576" y="210236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latin typeface="+mj-lt"/>
              </a:rPr>
              <a:t>START</a:t>
            </a:r>
            <a:endParaRPr lang="en-AU" sz="3600" dirty="0">
              <a:latin typeface="+mj-lt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473968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2699792" y="191683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1. Is it a problem OR is it a problem solving task?</a:t>
            </a:r>
            <a:endParaRPr lang="en-AU" dirty="0">
              <a:latin typeface="+mj-lt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598093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4804752" y="1807656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2. Is the problem solving task open-ended OR fixed?</a:t>
            </a:r>
            <a:endParaRPr lang="en-AU" dirty="0">
              <a:latin typeface="+mj-lt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6721022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6905941" y="1807656"/>
            <a:ext cx="1913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+mj-lt"/>
              </a:rPr>
              <a:t>3</a:t>
            </a:r>
            <a:r>
              <a:rPr lang="en-AU" dirty="0" smtClean="0">
                <a:latin typeface="+mj-lt"/>
              </a:rPr>
              <a:t>. Does the problem solving task have ‘productive failure?</a:t>
            </a:r>
            <a:endParaRPr lang="en-AU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3708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Does the problem solving task have ‘productive failure’?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24735" y="1772816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600" dirty="0" smtClean="0">
                <a:latin typeface="+mj-lt"/>
              </a:rPr>
              <a:t>Challenge, persistence and self-regulation are required in the task.</a:t>
            </a:r>
          </a:p>
          <a:p>
            <a:endParaRPr lang="en-AU" sz="26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600" dirty="0" smtClean="0">
                <a:latin typeface="+mj-lt"/>
              </a:rPr>
              <a:t>Premise that allowing the learners to struggle helps them to construct deeper meaning and understanding.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6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600" dirty="0" smtClean="0">
                <a:latin typeface="+mj-lt"/>
              </a:rPr>
              <a:t>Students who are not given teacher prompting but allowed to collaborate outperform scaffolded students when tested on what they have learned. They are also able to transfer knowledge more effectively.</a:t>
            </a:r>
            <a:endParaRPr lang="en-AU" sz="2600" dirty="0">
              <a:latin typeface="+mj-lt"/>
            </a:endParaRPr>
          </a:p>
          <a:p>
            <a:endParaRPr lang="en-AU" sz="2800" dirty="0">
              <a:latin typeface="+mj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269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Does the problem solving task have ‘productive failure’?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24735" y="1772816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latin typeface="+mj-lt"/>
              </a:rPr>
              <a:t>Intentionally </a:t>
            </a:r>
            <a:r>
              <a:rPr lang="en-AU" sz="2800" dirty="0" smtClean="0">
                <a:latin typeface="+mj-lt"/>
              </a:rPr>
              <a:t>managing </a:t>
            </a:r>
            <a:r>
              <a:rPr lang="en-AU" sz="2800" dirty="0">
                <a:latin typeface="+mj-lt"/>
              </a:rPr>
              <a:t>the way learners </a:t>
            </a:r>
            <a:r>
              <a:rPr lang="en-AU" sz="2800" dirty="0" smtClean="0">
                <a:latin typeface="+mj-lt"/>
              </a:rPr>
              <a:t>‘productively fail’:</a:t>
            </a:r>
            <a:endParaRPr lang="en-AU" sz="2800" dirty="0">
              <a:latin typeface="+mj-lt"/>
            </a:endParaRPr>
          </a:p>
          <a:p>
            <a:endParaRPr lang="en-AU" sz="2800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AU" sz="2800" dirty="0" smtClean="0">
                <a:latin typeface="+mj-lt"/>
              </a:rPr>
              <a:t>Challenge but do not frustrate.</a:t>
            </a:r>
          </a:p>
          <a:p>
            <a:pPr marL="514350" indent="-514350">
              <a:buAutoNum type="arabicPeriod"/>
            </a:pPr>
            <a:endParaRPr lang="en-AU" sz="2800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AU" sz="2800" dirty="0" smtClean="0">
                <a:latin typeface="+mj-lt"/>
              </a:rPr>
              <a:t>Provide opportunities for students to explain and elaborate on what they are doing.</a:t>
            </a:r>
          </a:p>
          <a:p>
            <a:pPr marL="514350" indent="-514350">
              <a:buAutoNum type="arabicPeriod"/>
            </a:pPr>
            <a:endParaRPr lang="en-AU" sz="2800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AU" sz="2800" dirty="0" smtClean="0">
                <a:latin typeface="+mj-lt"/>
              </a:rPr>
              <a:t>Give learners a chance to compare and contrast strategies and solutions to the problem solving task.</a:t>
            </a:r>
            <a:endParaRPr lang="en-AU" sz="2800" dirty="0">
              <a:latin typeface="+mj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2059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Rich Problem Solving Task Evaluator</a:t>
            </a:r>
            <a:endParaRPr lang="en-AU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539552" y="1700808"/>
            <a:ext cx="1934416" cy="1584176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755576" y="210236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latin typeface="+mj-lt"/>
              </a:rPr>
              <a:t>START</a:t>
            </a:r>
            <a:endParaRPr lang="en-AU" sz="3600" dirty="0">
              <a:latin typeface="+mj-lt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473968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2699792" y="191683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1. Is it a problem OR is it a problem solving task?</a:t>
            </a:r>
            <a:endParaRPr lang="en-AU" dirty="0">
              <a:latin typeface="+mj-lt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598093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4804752" y="1807656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2. Is the problem solving task open-ended OR fixed?</a:t>
            </a:r>
            <a:endParaRPr lang="en-AU" dirty="0">
              <a:latin typeface="+mj-lt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6721022" y="1700808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6905941" y="1807656"/>
            <a:ext cx="1913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+mj-lt"/>
              </a:rPr>
              <a:t>3</a:t>
            </a:r>
            <a:r>
              <a:rPr lang="en-AU" dirty="0" smtClean="0">
                <a:latin typeface="+mj-lt"/>
              </a:rPr>
              <a:t>. Does the problem solving task have ‘productive failure’?</a:t>
            </a:r>
            <a:endParaRPr lang="en-AU" dirty="0">
              <a:latin typeface="+mj-lt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2500062" y="3386409"/>
            <a:ext cx="2098031" cy="165618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2592521" y="3614336"/>
            <a:ext cx="1913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j-lt"/>
              </a:rPr>
              <a:t>4. Does the task involve the cycle of problem solving?</a:t>
            </a:r>
            <a:endParaRPr lang="en-AU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Prepared by Sefton Infants School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2708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573</TotalTime>
  <Words>838</Words>
  <Application>Microsoft Macintosh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Rich Problem Solving Tasks</vt:lpstr>
      <vt:lpstr>Rich Problem Solving Task Evaluator</vt:lpstr>
      <vt:lpstr>Is it a problem or a problem solving task?</vt:lpstr>
      <vt:lpstr>Rich Problem Solving Task Evaluator</vt:lpstr>
      <vt:lpstr>Is the problem solving task open-ended or fixed?</vt:lpstr>
      <vt:lpstr>Rich Problem Solving Task Evaluator</vt:lpstr>
      <vt:lpstr>Does the problem solving task have ‘productive failure’?</vt:lpstr>
      <vt:lpstr>Does the problem solving task have ‘productive failure’?</vt:lpstr>
      <vt:lpstr>Rich Problem Solving Task Evaluator</vt:lpstr>
      <vt:lpstr>Does the task involve the cycle of problem solving?</vt:lpstr>
      <vt:lpstr>Does the task involve the cycle of problem solving?</vt:lpstr>
      <vt:lpstr>Rich Problem Solving Task Evaluator</vt:lpstr>
      <vt:lpstr>Is formative assessment of the strategies used embedded in the task?</vt:lpstr>
      <vt:lpstr>Is formative assessment of the strategies used embedded in the task?</vt:lpstr>
      <vt:lpstr>Rich Problem Solving Task Evaluator</vt:lpstr>
    </vt:vector>
  </TitlesOfParts>
  <Manager/>
  <Company>NSW, Department of Education and Training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 Problem Solving Tasks</dc:title>
  <dc:subject/>
  <dc:creator>Labbe, Sharna</dc:creator>
  <cp:keywords/>
  <dc:description/>
  <cp:lastModifiedBy>Lachlan Pascoe</cp:lastModifiedBy>
  <cp:revision>18</cp:revision>
  <cp:lastPrinted>2014-03-13T21:00:42Z</cp:lastPrinted>
  <dcterms:created xsi:type="dcterms:W3CDTF">2014-03-13T01:14:50Z</dcterms:created>
  <dcterms:modified xsi:type="dcterms:W3CDTF">2016-08-09T06:13:41Z</dcterms:modified>
  <cp:category/>
</cp:coreProperties>
</file>